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75" r:id="rId3"/>
    <p:sldId id="276" r:id="rId4"/>
    <p:sldId id="274" r:id="rId5"/>
    <p:sldId id="265" r:id="rId6"/>
    <p:sldId id="268" r:id="rId7"/>
    <p:sldId id="262" r:id="rId8"/>
    <p:sldId id="273" r:id="rId9"/>
    <p:sldId id="27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4841-DD51-1A40-9716-42584A46F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D3F32-E33E-4D45-B458-911991E49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2DB3C-F1CC-F645-89A9-80DCFE40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7E1F0-7C2D-1548-9348-F3E504BF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C66B7-4C24-C442-95BC-DA800F16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2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C50A-FE79-684B-ACD7-3C3CD331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2FE6A-E468-ED45-A5FC-F5B72444D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627BF-B6F9-444C-AE4A-91BFD0BDD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977A1-D19E-3E42-A19E-5023A9B5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24F61-2DFD-3B46-99CB-E0012E71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A627C-56A5-B741-BB91-7651C84CC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EB7E7-E211-6D47-B584-81DEDB003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8F92-AF93-464E-AB84-88D8AA55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71EB-260E-E440-B5D7-F7C9A7BB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5AF16-9462-E64E-93B1-46B45C82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15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99C2-C846-B64A-A82A-F4B7CB31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1E4BA-78B3-0441-B020-E41200D2D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E9449-DCF9-2747-8370-A1381E00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5520-D45C-2047-B396-E8378830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7270-788F-E54D-8500-7B727353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8136-F1F8-8544-A9E6-E87FF790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F7178-9B03-A941-8D23-3D8052430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336A6-6788-BF4F-B9C1-CBFDD036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4276D-C9A4-8541-83C6-0096D6E8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F1F23-F1D0-2241-831C-04B088C7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1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0E1-0573-A740-A516-F2EE9B9C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E05C-30B5-CD46-9597-263CA55FF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6F211-7FAC-3B49-B2B8-5BA82F94F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DEE13-2154-E148-9C22-7F418816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ED500-62BA-144B-BE87-6C63DBDB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1B38D-35E0-8041-B904-4DA24877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1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5CD4-6AB5-8D4F-B9C5-90838888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5D465-C0C8-9A48-BF0A-D1B7076BB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4456E-C695-D841-B2DF-8563BD61C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BF1A4-DA4D-7144-8D20-0CE56702E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161CD-9902-044D-9DE8-61EC56676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E832D-FE3C-9640-9BF4-5D804627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FEB5F2-4897-B94A-98AB-647C313D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7F2F8-4C6E-CE42-B2DF-BD5E9E43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6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CEF-0FD8-7C47-90C8-552EFA9C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684A3-4A12-0C49-A9F7-FFD9ECC4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D51BC-474A-AD47-9124-E63634B4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243E1-37A9-A849-98D4-7D463BAC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5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E09E0-D21D-774F-8614-933F7079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0F137-80F3-9940-B1CC-EE602278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B51F0-91DB-9A48-B868-752E29A7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4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0780-B0FE-0F49-AD63-FE2CBECB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8093-2814-424D-9121-4BCF5DC59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E0F3-48D1-7041-8382-B15735AD2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21B17-6412-E546-A4A7-27C86802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80487-3CDA-814E-A331-E7B13CDC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E235D-90DE-154B-982C-C086E99A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FBC3-BFA5-5348-94FA-54AEE6C7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0F86F-02CB-7249-905B-D5F5C460D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325FE-2F14-8B47-8BE2-02E5B62BF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C43E4-5884-8842-AA39-7898DFC8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A0F19-C2C5-B24C-A6DE-C95E97FC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DB06-15BA-9147-BBCC-69B2676A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BDB0F-C22F-1045-BC15-2FBDC7C8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230E4-8170-FF40-836D-4B53DC2D6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04573-01C0-F745-A9EF-2B9390147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F8ED9-F33E-9E48-82F1-6AA23AC05A7B}" type="datetimeFigureOut">
              <a:rPr lang="en-US" smtClean="0"/>
              <a:t>8/23/19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219C8-FCB1-054D-82EB-099ACF0B8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13553-45BE-4247-A4AD-9FE56EE43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B638557-5F69-DD49-A2FC-B0CF66CFFD8C}"/>
              </a:ext>
            </a:extLst>
          </p:cNvPr>
          <p:cNvSpPr txBox="1">
            <a:spLocks/>
          </p:cNvSpPr>
          <p:nvPr/>
        </p:nvSpPr>
        <p:spPr>
          <a:xfrm>
            <a:off x="193589" y="194074"/>
            <a:ext cx="11705968" cy="1475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/>
              <a:t>A.I. Attitudes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0E24D14-3741-3647-9FC3-7FB8792DE732}"/>
              </a:ext>
            </a:extLst>
          </p:cNvPr>
          <p:cNvSpPr txBox="1">
            <a:spLocks/>
          </p:cNvSpPr>
          <p:nvPr/>
        </p:nvSpPr>
        <p:spPr>
          <a:xfrm>
            <a:off x="7830065" y="5322642"/>
            <a:ext cx="4069492" cy="1341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600" dirty="0"/>
              <a:t>Peter Ilhardt</a:t>
            </a:r>
          </a:p>
          <a:p>
            <a:pPr marL="0" indent="0" algn="r">
              <a:buNone/>
            </a:pPr>
            <a:r>
              <a:rPr lang="en-US" sz="3600" dirty="0"/>
              <a:t>August 22,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A290A-1CD4-5049-968E-F53747396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0" y="1743991"/>
            <a:ext cx="6465844" cy="4994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7AEAF0-6017-304F-A8BC-182127ABA7EF}"/>
              </a:ext>
            </a:extLst>
          </p:cNvPr>
          <p:cNvSpPr txBox="1"/>
          <p:nvPr/>
        </p:nvSpPr>
        <p:spPr>
          <a:xfrm>
            <a:off x="5711651" y="6399515"/>
            <a:ext cx="861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bgr.com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D1FFFC5-0292-5149-B269-BFF0C0086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937" y="1929343"/>
            <a:ext cx="5361973" cy="2457306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latin typeface="+mn-lt"/>
              </a:rPr>
              <a:t>Technology and Twitter through Time</a:t>
            </a:r>
          </a:p>
        </p:txBody>
      </p:sp>
    </p:spTree>
    <p:extLst>
      <p:ext uri="{BB962C8B-B14F-4D97-AF65-F5344CB8AC3E}">
        <p14:creationId xmlns:p14="http://schemas.microsoft.com/office/powerpoint/2010/main" val="3478496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D8E9AFD-B1C0-4F43-92C8-87137DDB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68" y="0"/>
            <a:ext cx="8424264" cy="6858000"/>
          </a:xfrm>
          <a:prstGeom prst="rect">
            <a:avLst/>
          </a:prstGeom>
          <a:solidFill>
            <a:schemeClr val="dk1"/>
          </a:solidFill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3B318ED5-54C4-854C-9D1B-BE214B2B704B}"/>
              </a:ext>
            </a:extLst>
          </p:cNvPr>
          <p:cNvSpPr/>
          <p:nvPr/>
        </p:nvSpPr>
        <p:spPr>
          <a:xfrm>
            <a:off x="5647038" y="1013254"/>
            <a:ext cx="1013254" cy="704335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A5F6B-1627-E64B-BF8B-7F5CAD5E1787}"/>
              </a:ext>
            </a:extLst>
          </p:cNvPr>
          <p:cNvSpPr txBox="1"/>
          <p:nvPr/>
        </p:nvSpPr>
        <p:spPr>
          <a:xfrm>
            <a:off x="5748209" y="1093379"/>
            <a:ext cx="810912" cy="54408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1DE4AF-8A57-924F-88FE-1328C2793CEC}"/>
              </a:ext>
            </a:extLst>
          </p:cNvPr>
          <p:cNvSpPr txBox="1"/>
          <p:nvPr/>
        </p:nvSpPr>
        <p:spPr>
          <a:xfrm>
            <a:off x="6690025" y="1176594"/>
            <a:ext cx="810912" cy="544084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96AF0-1EEE-4B46-B5F2-34548A289721}"/>
              </a:ext>
            </a:extLst>
          </p:cNvPr>
          <p:cNvSpPr txBox="1"/>
          <p:nvPr/>
        </p:nvSpPr>
        <p:spPr>
          <a:xfrm>
            <a:off x="6046062" y="1608887"/>
            <a:ext cx="1013254" cy="64633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18C53B-F3AB-4741-9598-55A960E943C6}"/>
              </a:ext>
            </a:extLst>
          </p:cNvPr>
          <p:cNvSpPr txBox="1"/>
          <p:nvPr/>
        </p:nvSpPr>
        <p:spPr>
          <a:xfrm>
            <a:off x="7163843" y="1739195"/>
            <a:ext cx="1013254" cy="64633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3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5D1235-E674-2345-8929-517119EA1FCA}"/>
              </a:ext>
            </a:extLst>
          </p:cNvPr>
          <p:cNvSpPr txBox="1"/>
          <p:nvPr/>
        </p:nvSpPr>
        <p:spPr>
          <a:xfrm>
            <a:off x="8338776" y="1810635"/>
            <a:ext cx="819514" cy="64633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5C52C7-5531-4149-A8D9-6D4BD8BC08B7}"/>
              </a:ext>
            </a:extLst>
          </p:cNvPr>
          <p:cNvSpPr txBox="1"/>
          <p:nvPr/>
        </p:nvSpPr>
        <p:spPr>
          <a:xfrm>
            <a:off x="4400551" y="2048072"/>
            <a:ext cx="1162810" cy="707886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4047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1DD15C-367B-F849-AB94-C57CC91F2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124"/>
            <a:ext cx="6394957" cy="54452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B9F06D-613A-DA49-9142-D3437363EF6D}"/>
              </a:ext>
            </a:extLst>
          </p:cNvPr>
          <p:cNvSpPr/>
          <p:nvPr/>
        </p:nvSpPr>
        <p:spPr>
          <a:xfrm>
            <a:off x="129902" y="729049"/>
            <a:ext cx="586790" cy="5807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B22F24-B51C-9149-8BD6-387BCED09C64}"/>
              </a:ext>
            </a:extLst>
          </p:cNvPr>
          <p:cNvSpPr/>
          <p:nvPr/>
        </p:nvSpPr>
        <p:spPr>
          <a:xfrm>
            <a:off x="821880" y="776892"/>
            <a:ext cx="2242596" cy="1745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person, screenshot, indoor, screen&#10;&#10;Description automatically generated">
            <a:extLst>
              <a:ext uri="{FF2B5EF4-FFF2-40B4-BE49-F238E27FC236}">
                <a16:creationId xmlns:a16="http://schemas.microsoft.com/office/drawing/2014/main" id="{FA8BBB20-9EA8-5F48-A0AE-3EB0BBB2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309" y="593124"/>
            <a:ext cx="5481789" cy="56717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CD0A51-530C-3546-A566-DA12AF158190}"/>
              </a:ext>
            </a:extLst>
          </p:cNvPr>
          <p:cNvSpPr/>
          <p:nvPr/>
        </p:nvSpPr>
        <p:spPr>
          <a:xfrm>
            <a:off x="6746788" y="704335"/>
            <a:ext cx="457201" cy="4448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70AC1A-C69E-8B4D-8780-4BFCE9829FD5}"/>
              </a:ext>
            </a:extLst>
          </p:cNvPr>
          <p:cNvSpPr/>
          <p:nvPr/>
        </p:nvSpPr>
        <p:spPr>
          <a:xfrm>
            <a:off x="7290489" y="727463"/>
            <a:ext cx="630192" cy="397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9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97CB-CC79-704F-A319-11AB4E8B1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46" y="364525"/>
            <a:ext cx="11472494" cy="1878227"/>
          </a:xfrm>
        </p:spPr>
        <p:txBody>
          <a:bodyPr>
            <a:noAutofit/>
          </a:bodyPr>
          <a:lstStyle/>
          <a:p>
            <a:r>
              <a:rPr lang="en-US" sz="4800" b="1" dirty="0"/>
              <a:t>Have attitudes toward #AI changed over time? What do Twitter users associate with “A.I.”?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A627B87-F6A9-3445-92A1-A461C66F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806" y="1776671"/>
            <a:ext cx="7191632" cy="49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0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73E7-4E7B-7541-97DE-134564A3E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08" y="251918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Probing the Twitterverse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6E893-FD96-CA47-A58E-C93918539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08" y="1825625"/>
            <a:ext cx="5735595" cy="4667250"/>
          </a:xfrm>
        </p:spPr>
        <p:txBody>
          <a:bodyPr>
            <a:normAutofit/>
          </a:bodyPr>
          <a:lstStyle/>
          <a:p>
            <a:r>
              <a:rPr lang="en-US" dirty="0"/>
              <a:t>Collected ~30,000 tweets since 2007 using ‘Artificial Intelligence’ keywords as well as ‘#AI’ and ‘#ArtificialIntelligence’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Applied natural language processing methods to extract topic themes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Conducted sentiment analysis over time using Google Cloud Natural Language API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72DF4-E64A-554B-A39C-447BA81B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203" y="0"/>
            <a:ext cx="4210221" cy="2296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D042E-AC46-8F45-BB70-28F73AD62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60" y="2178897"/>
            <a:ext cx="5097505" cy="1381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F7E41A-40EF-B648-9D24-92A89DF1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017" y="4309176"/>
            <a:ext cx="4043407" cy="227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A3B88-A474-D443-BCB0-D466C0C8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88" y="130346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Generally Positive Sentiment toward A.I.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CE74A2-DEA4-E44F-9B6C-89FF7807F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6" y="1812602"/>
            <a:ext cx="6625280" cy="455356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47D4ACC0-9B90-AA40-BB6F-6CC353DC3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471" y="2068199"/>
            <a:ext cx="5379033" cy="37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70E520C-A20E-DC4E-9875-CCED0571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56" y="47653"/>
            <a:ext cx="8500688" cy="677327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1E45C7-C3D5-4D41-8B67-2CCEF832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8" y="3591724"/>
            <a:ext cx="3555020" cy="19449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811987-B2C0-BF4C-8879-0EA1FF75FD3D}"/>
              </a:ext>
            </a:extLst>
          </p:cNvPr>
          <p:cNvCxnSpPr>
            <a:cxnSpLocks/>
          </p:cNvCxnSpPr>
          <p:nvPr/>
        </p:nvCxnSpPr>
        <p:spPr>
          <a:xfrm flipV="1">
            <a:off x="2228850" y="1571625"/>
            <a:ext cx="1885950" cy="20201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2FB4D8-240C-9C44-B993-7A2C3FF94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26" y="339827"/>
            <a:ext cx="3560049" cy="1947672"/>
          </a:xfrm>
          <a:prstGeom prst="rect">
            <a:avLst/>
          </a:prstGeom>
          <a:ln w="9525">
            <a:solidFill>
              <a:schemeClr val="dk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2A50C44-A12D-6F4A-89FC-D8CB6FBF03D1}"/>
              </a:ext>
            </a:extLst>
          </p:cNvPr>
          <p:cNvCxnSpPr>
            <a:cxnSpLocks/>
          </p:cNvCxnSpPr>
          <p:nvPr/>
        </p:nvCxnSpPr>
        <p:spPr>
          <a:xfrm>
            <a:off x="3691375" y="900113"/>
            <a:ext cx="1009213" cy="27146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E047463-2782-494E-B40A-78039344A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39" y="339827"/>
            <a:ext cx="3560049" cy="1947672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FCE044-BD3A-CB44-B00F-3472D0950975}"/>
              </a:ext>
            </a:extLst>
          </p:cNvPr>
          <p:cNvCxnSpPr>
            <a:cxnSpLocks/>
          </p:cNvCxnSpPr>
          <p:nvPr/>
        </p:nvCxnSpPr>
        <p:spPr>
          <a:xfrm flipV="1">
            <a:off x="7030995" y="1313663"/>
            <a:ext cx="1346244" cy="188673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A picture containing bottle&#10;&#10;Description automatically generated">
            <a:extLst>
              <a:ext uri="{FF2B5EF4-FFF2-40B4-BE49-F238E27FC236}">
                <a16:creationId xmlns:a16="http://schemas.microsoft.com/office/drawing/2014/main" id="{728011FB-A368-C640-AA23-70BA9D0AD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38" y="4562807"/>
            <a:ext cx="3560049" cy="1947672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A0601BB-F7DD-3248-9FD8-538AE644F7F7}"/>
              </a:ext>
            </a:extLst>
          </p:cNvPr>
          <p:cNvCxnSpPr>
            <a:cxnSpLocks/>
          </p:cNvCxnSpPr>
          <p:nvPr/>
        </p:nvCxnSpPr>
        <p:spPr>
          <a:xfrm>
            <a:off x="8127542" y="3912072"/>
            <a:ext cx="781680" cy="65073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19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8EF23-614E-AD4D-916A-858009C5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969" y="201002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cs typeface="Arial" panose="020B0604020202020204" pitchFamily="34" charset="0"/>
              </a:rPr>
              <a:t>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473F-E74E-794A-8EF9-838DF2720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368"/>
            <a:ext cx="10515600" cy="4609070"/>
          </a:xfrm>
        </p:spPr>
        <p:txBody>
          <a:bodyPr/>
          <a:lstStyle/>
          <a:p>
            <a:r>
              <a:rPr lang="en-US" dirty="0"/>
              <a:t>While sentiment towards modern technology has remained fairly consistently positive over the past 12 years, topics associated with ‘artificial intelligence’ evolve year-to-year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Public interest appears primarily driven by high-profile robotic achievements and movie releases </a:t>
            </a:r>
            <a:endParaRPr lang="en-US" sz="12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‘Deep learning’ and ‘machine learning’ have garnered significant interest and enthusiasm in the past five years that continue to grow</a:t>
            </a:r>
          </a:p>
        </p:txBody>
      </p:sp>
    </p:spTree>
    <p:extLst>
      <p:ext uri="{BB962C8B-B14F-4D97-AF65-F5344CB8AC3E}">
        <p14:creationId xmlns:p14="http://schemas.microsoft.com/office/powerpoint/2010/main" val="377557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C3287E-79D2-0F46-8898-73DEBC7B6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49" b="4834"/>
          <a:stretch/>
        </p:blipFill>
        <p:spPr>
          <a:xfrm>
            <a:off x="219385" y="2224216"/>
            <a:ext cx="11753230" cy="1779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E9E749-84BE-F940-96F5-DD6C5852E3D8}"/>
              </a:ext>
            </a:extLst>
          </p:cNvPr>
          <p:cNvSpPr/>
          <p:nvPr/>
        </p:nvSpPr>
        <p:spPr>
          <a:xfrm>
            <a:off x="679622" y="2384854"/>
            <a:ext cx="976183" cy="104414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6D670-0B06-8F4E-8E8D-E7A6198E8F8E}"/>
              </a:ext>
            </a:extLst>
          </p:cNvPr>
          <p:cNvSpPr/>
          <p:nvPr/>
        </p:nvSpPr>
        <p:spPr>
          <a:xfrm>
            <a:off x="1832919" y="2471351"/>
            <a:ext cx="3801762" cy="3459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1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8CDAE-5B4F-6F4F-AC7B-52A114493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10406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</TotalTime>
  <Words>156</Words>
  <Application>Microsoft Macintosh PowerPoint</Application>
  <PresentationFormat>Widescreen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Technology and Twitter through Time</vt:lpstr>
      <vt:lpstr>PowerPoint Presentation</vt:lpstr>
      <vt:lpstr>Have attitudes toward #AI changed over time? What do Twitter users associate with “A.I.”?</vt:lpstr>
      <vt:lpstr>Probing the Twitterverse</vt:lpstr>
      <vt:lpstr>Generally Positive Sentiment toward A.I.</vt:lpstr>
      <vt:lpstr>PowerPoint Presentation</vt:lpstr>
      <vt:lpstr>Key Insights</vt:lpstr>
      <vt:lpstr>PowerPoint Presentation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Economic Health of the United Nations</dc:title>
  <dc:creator>Ilhardt, Peter Donald</dc:creator>
  <cp:lastModifiedBy>Ilhardt, Peter Donald</cp:lastModifiedBy>
  <cp:revision>28</cp:revision>
  <dcterms:created xsi:type="dcterms:W3CDTF">2019-07-19T13:58:47Z</dcterms:created>
  <dcterms:modified xsi:type="dcterms:W3CDTF">2019-08-23T19:00:56Z</dcterms:modified>
</cp:coreProperties>
</file>